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312" r:id="rId3"/>
    <p:sldId id="313" r:id="rId4"/>
    <p:sldId id="346" r:id="rId5"/>
    <p:sldId id="348" r:id="rId6"/>
    <p:sldId id="318" r:id="rId7"/>
    <p:sldId id="370" r:id="rId8"/>
    <p:sldId id="347" r:id="rId9"/>
    <p:sldId id="374" r:id="rId10"/>
    <p:sldId id="375" r:id="rId11"/>
    <p:sldId id="371" r:id="rId12"/>
    <p:sldId id="376" r:id="rId13"/>
    <p:sldId id="377" r:id="rId14"/>
    <p:sldId id="378" r:id="rId15"/>
    <p:sldId id="379" r:id="rId16"/>
    <p:sldId id="372" r:id="rId17"/>
    <p:sldId id="315" r:id="rId18"/>
    <p:sldId id="380" r:id="rId19"/>
    <p:sldId id="351" r:id="rId20"/>
    <p:sldId id="361" r:id="rId21"/>
    <p:sldId id="381" r:id="rId22"/>
    <p:sldId id="382" r:id="rId23"/>
    <p:sldId id="383" r:id="rId24"/>
    <p:sldId id="373" r:id="rId25"/>
    <p:sldId id="352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3" r:id="rId35"/>
    <p:sldId id="392" r:id="rId36"/>
    <p:sldId id="394" r:id="rId37"/>
    <p:sldId id="395" r:id="rId38"/>
    <p:sldId id="344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4" y="3305868"/>
            <a:ext cx="9019706" cy="1631605"/>
          </a:xfrm>
        </p:spPr>
        <p:txBody>
          <a:bodyPr/>
          <a:lstStyle/>
          <a:p>
            <a:r>
              <a:rPr lang="ru-RU" dirty="0"/>
              <a:t>Запросы на отрезках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Корневая эвристика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Отвечаем на запрос</a:t>
            </a:r>
            <a:r>
              <a:rPr lang="en-US" sz="2400" dirty="0">
                <a:cs typeface="Calibri" panose="020F0502020204030204" pitchFamily="34" charset="0"/>
              </a:rPr>
              <a:t>:</a:t>
            </a:r>
            <a:r>
              <a:rPr lang="ru-RU" sz="2400" dirty="0">
                <a:cs typeface="Calibri" panose="020F0502020204030204" pitchFamily="34" charset="0"/>
              </a:rPr>
              <a:t> </a:t>
            </a:r>
            <a:r>
              <a:rPr lang="en-US" sz="2400" dirty="0">
                <a:cs typeface="Calibri" panose="020F0502020204030204" pitchFamily="34" charset="0"/>
              </a:rPr>
              <a:t>L </a:t>
            </a:r>
            <a:r>
              <a:rPr lang="ru-RU" sz="2400" dirty="0">
                <a:cs typeface="Calibri" panose="020F0502020204030204" pitchFamily="34" charset="0"/>
              </a:rPr>
              <a:t>и </a:t>
            </a:r>
            <a:r>
              <a:rPr lang="en-US" sz="2400" dirty="0">
                <a:cs typeface="Calibri" panose="020F0502020204030204" pitchFamily="34" charset="0"/>
              </a:rPr>
              <a:t>R </a:t>
            </a:r>
            <a:r>
              <a:rPr lang="ru-RU" sz="2400" dirty="0">
                <a:cs typeface="Calibri" panose="020F0502020204030204" pitchFamily="34" charset="0"/>
              </a:rPr>
              <a:t>в разных блоках</a:t>
            </a:r>
          </a:p>
          <a:p>
            <a:pPr>
              <a:buClr>
                <a:schemeClr val="accent1"/>
              </a:buClr>
            </a:pPr>
            <a:endParaRPr lang="ru-RU" sz="2400" dirty="0"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endParaRPr lang="ru-RU" sz="2400" dirty="0">
              <a:latin typeface="Proxima Nova Regular"/>
              <a:cs typeface="Calibri" panose="020F050202020403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часы, стол&#10;&#10;Автоматически созданное описание">
            <a:extLst>
              <a:ext uri="{FF2B5EF4-FFF2-40B4-BE49-F238E27FC236}">
                <a16:creationId xmlns:a16="http://schemas.microsoft.com/office/drawing/2014/main" id="{9DA274BD-4002-4CBC-99AE-4780F0DF5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530" y="2276440"/>
            <a:ext cx="6910940" cy="32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48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Разреженная таблица</a:t>
            </a:r>
          </a:p>
          <a:p>
            <a:r>
              <a:rPr lang="ru-RU" dirty="0"/>
              <a:t>(</a:t>
            </a:r>
            <a:r>
              <a:rPr lang="en-US" dirty="0"/>
              <a:t>Sparse Table</a:t>
            </a:r>
            <a:r>
              <a:rPr lang="ru-RU" dirty="0"/>
              <a:t>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15CC8C-D597-4CB4-A693-7A61CC191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299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Разреженная таблица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Хотим отвечать на запросы </a:t>
                </a:r>
                <a:r>
                  <a:rPr lang="en-US" sz="2400" i="1" dirty="0">
                    <a:cs typeface="Calibri" panose="020F0502020204030204" pitchFamily="34" charset="0"/>
                  </a:rPr>
                  <a:t>RMQ</a:t>
                </a:r>
                <a:r>
                  <a:rPr lang="en-US" sz="2400" dirty="0">
                    <a:cs typeface="Calibri" panose="020F0502020204030204" pitchFamily="34" charset="0"/>
                  </a:rPr>
                  <a:t> </a:t>
                </a:r>
                <a:r>
                  <a:rPr lang="ru-RU" sz="2400" dirty="0">
                    <a:cs typeface="Calibri" panose="020F0502020204030204" pitchFamily="34" charset="0"/>
                  </a:rPr>
                  <a:t>за </a:t>
                </a:r>
                <a:r>
                  <a:rPr lang="en-US" sz="2400" i="1" dirty="0">
                    <a:cs typeface="Calibri" panose="020F0502020204030204" pitchFamily="34" charset="0"/>
                  </a:rPr>
                  <a:t>O(1)</a:t>
                </a:r>
                <a:endParaRPr lang="ru-RU" sz="2400" i="1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Префиксные суммы не работают для минимума</a:t>
                </a:r>
                <a:r>
                  <a:rPr lang="en-US" sz="2400" dirty="0">
                    <a:cs typeface="Calibri" panose="020F0502020204030204" pitchFamily="34" charset="0"/>
                  </a:rPr>
                  <a:t>/</a:t>
                </a:r>
                <a:r>
                  <a:rPr lang="ru-RU" sz="2400" dirty="0">
                    <a:cs typeface="Calibri" panose="020F0502020204030204" pitchFamily="34" charset="0"/>
                  </a:rPr>
                  <a:t>максимума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Минимум не обратим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Наивная идея</a:t>
                </a:r>
                <a:r>
                  <a:rPr lang="en-US" sz="2400" dirty="0">
                    <a:cs typeface="Calibri" panose="020F0502020204030204" pitchFamily="34" charset="0"/>
                  </a:rPr>
                  <a:t>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Для всех </a:t>
                </a:r>
                <a:r>
                  <a:rPr lang="en-US" sz="2400" dirty="0">
                    <a:cs typeface="Calibri" panose="020F0502020204030204" pitchFamily="34" charset="0"/>
                  </a:rPr>
                  <a:t>l, r </a:t>
                </a:r>
                <a:r>
                  <a:rPr lang="ru-RU" sz="2400" dirty="0">
                    <a:cs typeface="Calibri" panose="020F0502020204030204" pitchFamily="34" charset="0"/>
                  </a:rPr>
                  <a:t>храним: </a:t>
                </a:r>
                <a:r>
                  <a:rPr lang="en-US" sz="2400" dirty="0">
                    <a:cs typeface="Calibri" panose="020F0502020204030204" pitchFamily="34" charset="0"/>
                  </a:rPr>
                  <a:t>min[l][r]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p>
                    </m:sSubSup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func>
                  </m:oMath>
                </a14:m>
                <a:endParaRPr lang="ru-RU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i="1" dirty="0">
                    <a:cs typeface="Calibri" panose="020F0502020204030204" pitchFamily="34" charset="0"/>
                  </a:rPr>
                  <a:t>O(1)</a:t>
                </a:r>
                <a:r>
                  <a:rPr lang="en-US" sz="2400" dirty="0">
                    <a:cs typeface="Calibri" panose="020F0502020204030204" pitchFamily="34" charset="0"/>
                  </a:rPr>
                  <a:t> </a:t>
                </a:r>
                <a:r>
                  <a:rPr lang="ru-RU" sz="2400" dirty="0">
                    <a:cs typeface="Calibri" panose="020F0502020204030204" pitchFamily="34" charset="0"/>
                  </a:rPr>
                  <a:t>запрос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i="1" dirty="0">
                    <a:cs typeface="Calibri" panose="020F0502020204030204" pitchFamily="34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i="1" dirty="0">
                    <a:cs typeface="Calibri" panose="020F0502020204030204" pitchFamily="34" charset="0"/>
                  </a:rPr>
                  <a:t>) </a:t>
                </a:r>
                <a:r>
                  <a:rPr lang="ru-RU" sz="2400" dirty="0" err="1">
                    <a:cs typeface="Calibri" panose="020F0502020204030204" pitchFamily="34" charset="0"/>
                  </a:rPr>
                  <a:t>предподсчет</a:t>
                </a: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9839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Разреженная таблица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Улучшим </a:t>
                </a:r>
                <a:r>
                  <a:rPr lang="ru-RU" sz="2400" dirty="0" err="1">
                    <a:cs typeface="Calibri" panose="020F0502020204030204" pitchFamily="34" charset="0"/>
                  </a:rPr>
                  <a:t>предподсчет</a:t>
                </a:r>
                <a:r>
                  <a:rPr lang="ru-RU" sz="24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ru-RU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ru-RU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i="1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Динамическое программирование: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min[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 = a[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min[l][r] = min(min[l][r-1], a[r])</a:t>
                </a: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Идемпотентность: </a:t>
                </a:r>
                <a:r>
                  <a:rPr lang="en-US" sz="2400" dirty="0">
                    <a:cs typeface="Calibri" panose="020F0502020204030204" pitchFamily="34" charset="0"/>
                  </a:rPr>
                  <a:t>min(a, a) = a</a:t>
                </a: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69002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Разреженная таблица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Улучшим </a:t>
                </a:r>
                <a:r>
                  <a:rPr lang="ru-RU" sz="2400" dirty="0" err="1">
                    <a:cs typeface="Calibri" panose="020F0502020204030204" pitchFamily="34" charset="0"/>
                  </a:rPr>
                  <a:t>предподсчет</a:t>
                </a:r>
                <a:r>
                  <a:rPr lang="ru-RU" sz="2400" dirty="0">
                    <a:cs typeface="Calibri" panose="020F0502020204030204" pitchFamily="34" charset="0"/>
                  </a:rPr>
                  <a:t> и память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ru-RU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𝑛𝑙𝑜𝑔𝑛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i="1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min[l][k]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𝑚𝑖𝑛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p>
                        </m:sSup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bSup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ru-RU" sz="2400" dirty="0">
                    <a:cs typeface="Calibri" panose="020F0502020204030204" pitchFamily="34" charset="0"/>
                  </a:rPr>
                  <a:t>: минимум на отрезке</a:t>
                </a:r>
                <a:r>
                  <a:rPr lang="en-US" sz="24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Размер таблицы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𝑛𝑙𝑜𝑔𝑛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i="1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Как считать?</a:t>
                </a: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Динамическое программирование: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min[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][</a:t>
                </a:r>
                <a:r>
                  <a:rPr lang="ru-RU" sz="2400" dirty="0">
                    <a:cs typeface="Calibri" panose="020F0502020204030204" pitchFamily="34" charset="0"/>
                  </a:rPr>
                  <a:t>0</a:t>
                </a:r>
                <a:r>
                  <a:rPr lang="en-US" sz="2400" dirty="0">
                    <a:cs typeface="Calibri" panose="020F0502020204030204" pitchFamily="34" charset="0"/>
                  </a:rPr>
                  <a:t>] = a[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min[l][k] = min(min[l][k-1], min[l+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cs typeface="Calibri" panose="020F0502020204030204" pitchFamily="34" charset="0"/>
                  </a:rPr>
                  <a:t>][k-1])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>
                    <a:cs typeface="Calibri" panose="020F0502020204030204" pitchFamily="34" charset="0"/>
                  </a:rPr>
                  <a:t>Предподсчет</a:t>
                </a:r>
                <a:r>
                  <a:rPr lang="ru-RU" sz="24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𝑛𝑙𝑜𝑔𝑛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i="1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16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047014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Разреженная таблица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20775" y="1795249"/>
                <a:ext cx="9826858" cy="1778407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Как отвечать на запрос за </a:t>
                </a:r>
                <a:r>
                  <a:rPr lang="en-US" sz="2400" i="1" dirty="0">
                    <a:cs typeface="Calibri" panose="020F0502020204030204" pitchFamily="34" charset="0"/>
                  </a:rPr>
                  <a:t>O(1)</a:t>
                </a:r>
                <a:r>
                  <a:rPr lang="en-US" sz="2400" dirty="0">
                    <a:cs typeface="Calibri" panose="020F0502020204030204" pitchFamily="34" charset="0"/>
                  </a:rPr>
                  <a:t>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max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⁡{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+1}</m:t>
                    </m:r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cs typeface="Calibri" panose="020F0502020204030204" pitchFamily="34" charset="0"/>
                  </a:rPr>
                  <a:t>rmq</a:t>
                </a:r>
                <a:r>
                  <a:rPr lang="en-US" sz="2400" dirty="0">
                    <a:cs typeface="Calibri" panose="020F0502020204030204" pitchFamily="34" charset="0"/>
                  </a:rPr>
                  <a:t>(l, r) = min(min[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][k], min[?][k])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rmq(l, r) = min(min[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][k], min[r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>
                    <a:cs typeface="Calibri" panose="020F0502020204030204" pitchFamily="34" charset="0"/>
                  </a:rPr>
                  <a:t>+1][k])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16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20775" y="1795249"/>
                <a:ext cx="9826858" cy="1778407"/>
              </a:xfrm>
              <a:blipFill>
                <a:blip r:embed="rId2"/>
                <a:stretch>
                  <a:fillRect l="-868" t="-4795" b="-8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6897F4B4-1D86-4018-B9D9-5BDAFF1F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53" y="3573656"/>
            <a:ext cx="5081293" cy="25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33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15CC8C-D597-4CB4-A693-7A61CC191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759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Есть три вида запросов: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cs typeface="Calibri" panose="020F0502020204030204" pitchFamily="34" charset="0"/>
              </a:rPr>
              <a:t>rsq</a:t>
            </a:r>
            <a:r>
              <a:rPr lang="en-US" sz="2400" dirty="0">
                <a:cs typeface="Calibri" panose="020F0502020204030204" pitchFamily="34" charset="0"/>
              </a:rPr>
              <a:t>(l, r)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set(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, x)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add(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, x)</a:t>
            </a:r>
            <a:endParaRPr lang="ru-RU" sz="2400" dirty="0">
              <a:cs typeface="Calibri" panose="020F050202020403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33922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20775" y="1795249"/>
                <a:ext cx="5878032" cy="39594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Обобщим префиксные суммы: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3200" i="1" dirty="0">
                    <a:cs typeface="Calibri" panose="020F0502020204030204" pitchFamily="34" charset="0"/>
                  </a:rPr>
                  <a:t>T[</a:t>
                </a:r>
                <a:r>
                  <a:rPr lang="en-US" sz="3200" i="1" dirty="0" err="1">
                    <a:cs typeface="Calibri" panose="020F0502020204030204" pitchFamily="34" charset="0"/>
                  </a:rPr>
                  <a:t>i</a:t>
                </a:r>
                <a:r>
                  <a:rPr lang="en-US" sz="3200" i="1" dirty="0">
                    <a:cs typeface="Calibri" panose="020F0502020204030204" pitchFamily="34" charset="0"/>
                  </a:rPr>
                  <a:t>]</a:t>
                </a:r>
                <a:r>
                  <a:rPr lang="en-US" sz="3200" dirty="0"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ru-RU" sz="32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В дереве </a:t>
                </a:r>
                <a:r>
                  <a:rPr lang="ru-RU" sz="2400" dirty="0" err="1">
                    <a:cs typeface="Calibri" panose="020F0502020204030204" pitchFamily="34" charset="0"/>
                  </a:rPr>
                  <a:t>Фенвика</a:t>
                </a:r>
                <a:r>
                  <a:rPr lang="ru-RU" sz="2400" dirty="0"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cs typeface="Calibri" panose="020F0502020204030204" pitchFamily="34" charset="0"/>
                  </a:rPr>
                  <a:t>F(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) = 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 &amp; (i+1)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На картинке заштрихованы элементы массива, которые входят в сумму</a:t>
                </a:r>
                <a:r>
                  <a:rPr lang="en-US" sz="2400" dirty="0">
                    <a:cs typeface="Calibri" panose="020F0502020204030204" pitchFamily="34" charset="0"/>
                  </a:rPr>
                  <a:t> T[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</a:t>
                </a:r>
                <a:endParaRPr lang="ru-RU" sz="24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20775" y="1795249"/>
                <a:ext cx="5878032" cy="3959438"/>
              </a:xfrm>
              <a:blipFill>
                <a:blip r:embed="rId2"/>
                <a:stretch>
                  <a:fillRect l="-1452" t="-2154" r="-2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7" name="Рисунок 6" descr="Изображение выглядит как текст, экран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5D49C56-FD20-4C24-BD00-9CEA1A7CA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07" y="1795249"/>
            <a:ext cx="3848263" cy="35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41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  <a:cs typeface="Calibri" panose="020F0502020204030204" pitchFamily="34" charset="0"/>
              </a:rPr>
              <a:t>Запрос </a:t>
            </a:r>
            <a:r>
              <a:rPr lang="en-US" sz="2400" dirty="0" err="1">
                <a:latin typeface="Proxima Nova Regular"/>
                <a:cs typeface="Calibri" panose="020F0502020204030204" pitchFamily="34" charset="0"/>
              </a:rPr>
              <a:t>rsq</a:t>
            </a:r>
            <a:r>
              <a:rPr lang="en-US" sz="2400" dirty="0">
                <a:latin typeface="Proxima Nova Regular"/>
                <a:cs typeface="Calibri" panose="020F0502020204030204" pitchFamily="34" charset="0"/>
              </a:rPr>
              <a:t>(l, r)</a:t>
            </a:r>
            <a:endParaRPr lang="ru-RU" sz="2400" dirty="0">
              <a:latin typeface="Proxima Nova Regular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  <a:cs typeface="Calibri" panose="020F0502020204030204" pitchFamily="34" charset="0"/>
              </a:rPr>
              <a:t>Научимся считать префиксные суммы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Научимся считать сумму на отрезке</a:t>
            </a:r>
            <a:endParaRPr lang="en-US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sum[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] = T[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] + sum[F(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) - 1]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Утверждение: </a:t>
            </a:r>
            <a:r>
              <a:rPr lang="en-US" sz="2400" dirty="0">
                <a:cs typeface="Calibri" panose="020F0502020204030204" pitchFamily="34" charset="0"/>
              </a:rPr>
              <a:t>sum[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] </a:t>
            </a:r>
            <a:r>
              <a:rPr lang="ru-RU" sz="2400" dirty="0">
                <a:cs typeface="Calibri" panose="020F0502020204030204" pitchFamily="34" charset="0"/>
              </a:rPr>
              <a:t>раскладывается в </a:t>
            </a:r>
            <a:r>
              <a:rPr lang="en-US" sz="2400" dirty="0">
                <a:cs typeface="Calibri" panose="020F0502020204030204" pitchFamily="34" charset="0"/>
              </a:rPr>
              <a:t>O(log </a:t>
            </a:r>
            <a:r>
              <a:rPr lang="en-US" sz="2400" dirty="0" err="1">
                <a:cs typeface="Calibri" panose="020F0502020204030204" pitchFamily="34" charset="0"/>
              </a:rPr>
              <a:t>i</a:t>
            </a:r>
            <a:r>
              <a:rPr lang="en-US" sz="2400" dirty="0">
                <a:cs typeface="Calibri" panose="020F0502020204030204" pitchFamily="34" charset="0"/>
              </a:rPr>
              <a:t>) </a:t>
            </a:r>
            <a:r>
              <a:rPr lang="ru-RU" sz="2400" dirty="0">
                <a:cs typeface="Calibri" panose="020F0502020204030204" pitchFamily="34" charset="0"/>
              </a:rPr>
              <a:t>элементов </a:t>
            </a:r>
            <a:r>
              <a:rPr lang="en-US" sz="2400" dirty="0">
                <a:cs typeface="Calibri" panose="020F0502020204030204" pitchFamily="34" charset="0"/>
              </a:rPr>
              <a:t>T[j]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endParaRPr lang="en-US" sz="2400" dirty="0">
              <a:latin typeface="Proxima Nova Regular"/>
              <a:cs typeface="Calibri" panose="020F050202020403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212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запросы на отрезках?</a:t>
            </a:r>
          </a:p>
        </p:txBody>
      </p:sp>
      <p:pic>
        <p:nvPicPr>
          <p:cNvPr id="6" name="Объект 5" descr="Изображение выглядит как мужчина, пицца&#10;&#10;Автоматически созданное описание">
            <a:extLst>
              <a:ext uri="{FF2B5EF4-FFF2-40B4-BE49-F238E27FC236}">
                <a16:creationId xmlns:a16="http://schemas.microsoft.com/office/drawing/2014/main" id="{57985596-0C80-4F68-8335-5B60807178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37544"/>
            <a:ext cx="5715000" cy="3009900"/>
          </a:xfrm>
        </p:spPr>
      </p:pic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  <a:cs typeface="Courier New" panose="02070309020205020404" pitchFamily="49" charset="0"/>
              </a:rPr>
              <a:t>Запросы суммы</a:t>
            </a:r>
            <a:endParaRPr lang="ru-RU" dirty="0">
              <a:latin typeface="Proxima Nova Regular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904215"/>
            <a:ext cx="6316910" cy="3749966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 += T[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res</a:t>
            </a:r>
          </a:p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get(r)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get(r) – get(l - 1)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4640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  <a:cs typeface="Calibri" panose="020F0502020204030204" pitchFamily="34" charset="0"/>
                  </a:rPr>
                  <a:t>Запрос </a:t>
                </a:r>
                <a:r>
                  <a:rPr lang="en-US" sz="2400" dirty="0">
                    <a:latin typeface="Proxima Nova Regular"/>
                    <a:cs typeface="Calibri" panose="020F0502020204030204" pitchFamily="34" charset="0"/>
                  </a:rPr>
                  <a:t>add(i, x)</a:t>
                </a: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Утверждение: </a:t>
                </a:r>
                <a:r>
                  <a:rPr lang="en-US" sz="2400" dirty="0">
                    <a:cs typeface="Calibri" panose="020F0502020204030204" pitchFamily="34" charset="0"/>
                  </a:rPr>
                  <a:t>a[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 </a:t>
                </a:r>
                <a:r>
                  <a:rPr lang="ru-RU" sz="2400" dirty="0">
                    <a:cs typeface="Calibri" panose="020F0502020204030204" pitchFamily="34" charset="0"/>
                  </a:rPr>
                  <a:t>входит в </a:t>
                </a:r>
                <a:r>
                  <a:rPr lang="en-US" sz="2400" dirty="0">
                    <a:cs typeface="Calibri" panose="020F0502020204030204" pitchFamily="34" charset="0"/>
                  </a:rPr>
                  <a:t>O(log n) </a:t>
                </a:r>
                <a:r>
                  <a:rPr lang="ru-RU" sz="2400" dirty="0">
                    <a:cs typeface="Calibri" panose="020F0502020204030204" pitchFamily="34" charset="0"/>
                  </a:rPr>
                  <a:t>элементов </a:t>
                </a:r>
                <a:r>
                  <a:rPr lang="en-US" sz="2400" dirty="0">
                    <a:cs typeface="Calibri" panose="020F0502020204030204" pitchFamily="34" charset="0"/>
                  </a:rPr>
                  <a:t>T[j]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j </a:t>
                </a:r>
                <a:r>
                  <a:rPr lang="ru-RU" sz="2400" dirty="0">
                    <a:cs typeface="Calibri" panose="020F0502020204030204" pitchFamily="34" charset="0"/>
                  </a:rPr>
                  <a:t>можно вычислить по рекуррентной формуле: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endParaRPr lang="en-US" sz="2400" b="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 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+1)</m:t>
                    </m:r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en-US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531069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  <a:cs typeface="Courier New" panose="02070309020205020404" pitchFamily="49" charset="0"/>
              </a:rPr>
              <a:t>Запросы 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add(</a:t>
            </a:r>
            <a:r>
              <a:rPr lang="en-US" dirty="0" err="1">
                <a:latin typeface="Proxima Nova Regular"/>
                <a:cs typeface="Courier New" panose="02070309020205020404" pitchFamily="49" charset="0"/>
              </a:rPr>
              <a:t>i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, x)</a:t>
            </a:r>
            <a:endParaRPr lang="ru-RU" dirty="0">
              <a:latin typeface="Proxima Nova Regular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2253005"/>
            <a:ext cx="6316910" cy="3401175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i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j &lt; 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T[j] +=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 = j | (j + 1)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217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  <a:cs typeface="Courier New" panose="02070309020205020404" pitchFamily="49" charset="0"/>
              </a:rPr>
              <a:t>Запросы 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set(</a:t>
            </a:r>
            <a:r>
              <a:rPr lang="en-US" dirty="0" err="1">
                <a:latin typeface="Proxima Nova Regular"/>
                <a:cs typeface="Courier New" panose="02070309020205020404" pitchFamily="49" charset="0"/>
              </a:rPr>
              <a:t>i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, x)</a:t>
            </a:r>
            <a:endParaRPr lang="ru-RU" dirty="0">
              <a:latin typeface="Proxima Nova Regular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</a:t>
            </a:r>
            <a:r>
              <a:rPr lang="ru-RU" dirty="0" err="1"/>
              <a:t>Фенвика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2253005"/>
            <a:ext cx="6316910" cy="3401175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 = x -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5532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15CC8C-D597-4CB4-A693-7A61CC191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479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863147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Полное двоичное дерево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Листы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─ элементы массива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T[v] = T[2v + 1] + T[2v + 2]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Работает для любой ассоциативной операции</a:t>
            </a: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мяч, черный, часы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107413BE-9285-4C2B-A0DA-2F6B37A58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43" y="1321246"/>
            <a:ext cx="4775708" cy="42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299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20775" y="1795249"/>
                <a:ext cx="4863147" cy="39594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Если длина массива не степень двойки?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Нейтральный элемент</a:t>
                </a: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sz="2400" b="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t[X-1+i] = a[</a:t>
                </a:r>
                <a:r>
                  <a:rPr lang="en-US" sz="2400" dirty="0" err="1"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cs typeface="Calibri" panose="020F0502020204030204" pitchFamily="34" charset="0"/>
                  </a:rPr>
                  <a:t>]</a:t>
                </a: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20775" y="1795249"/>
                <a:ext cx="4863147" cy="3959438"/>
              </a:xfrm>
              <a:blipFill>
                <a:blip r:embed="rId2"/>
                <a:stretch>
                  <a:fillRect l="-1754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7" name="Рисунок 6" descr="Изображение выглядит как мяч, черный, часы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806B6C37-D229-4659-86F2-1F8BAE6D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79406"/>
            <a:ext cx="4975225" cy="43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521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  <a:cs typeface="Courier New" panose="02070309020205020404" pitchFamily="49" charset="0"/>
              </a:rPr>
              <a:t>Построение</a:t>
            </a:r>
            <a:endParaRPr lang="ru-RU" dirty="0">
              <a:latin typeface="Proxima Nova Regular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2253005"/>
            <a:ext cx="6316910" cy="3401175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n)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x &lt; 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*=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n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x - 1] =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v = x – 2 to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t[v] = t[2 * v + 1] + t[2 * v + 2]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82677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863147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cs typeface="Calibri" panose="020F0502020204030204" pitchFamily="34" charset="0"/>
              </a:rPr>
              <a:t>Обновление в точке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a[3] = 12</a:t>
            </a: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cs typeface="Calibri" panose="020F050202020403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мяч, черный, часы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DE5362B9-B9F2-4DCF-9218-A6C7CA28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23" y="2478702"/>
            <a:ext cx="3711332" cy="3275985"/>
          </a:xfrm>
          <a:prstGeom prst="rect">
            <a:avLst/>
          </a:prstGeom>
        </p:spPr>
      </p:pic>
      <p:pic>
        <p:nvPicPr>
          <p:cNvPr id="9" name="Рисунок 8" descr="Изображение выглядит как мяч, черный, поезд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E788276-9F97-4D54-AAD7-8B0B937F3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80" y="2478701"/>
            <a:ext cx="371133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817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</a:rPr>
              <a:t>Обновление в точке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6316910" y="2253005"/>
                <a:ext cx="6316910" cy="3401175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update(</a:t>
                </a:r>
                <a:r>
                  <a:rPr lang="en-US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 k)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t[</a:t>
                </a:r>
                <a:r>
                  <a:rPr lang="en-US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x - 1] = k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while v </a:t>
                </a:r>
                <a:r>
                  <a:rPr lang="ru-RU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– не корень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v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0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 = (v - 1) / 2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t[v] = t[2 * v + 1] + t[2 * v + 2]</a:t>
                </a:r>
                <a:endParaRPr lang="ru-RU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6316910" y="2253005"/>
                <a:ext cx="6316910" cy="3401175"/>
              </a:xfrm>
              <a:blipFill>
                <a:blip r:embed="rId2"/>
                <a:stretch>
                  <a:fillRect l="-7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2713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Запросы на отрезках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Есть массив чисел, к нему можно последовательно применять запросы: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Сумма на отрезке с </a:t>
                </a:r>
                <a:r>
                  <a:rPr lang="en-US" sz="2400" dirty="0">
                    <a:latin typeface="Proxima Nova Regular"/>
                  </a:rPr>
                  <a:t>L </a:t>
                </a:r>
                <a:r>
                  <a:rPr lang="ru-RU" sz="2400" dirty="0">
                    <a:latin typeface="Proxima Nova Regular"/>
                  </a:rPr>
                  <a:t>по </a:t>
                </a:r>
                <a:r>
                  <a:rPr lang="en-US" sz="2400" dirty="0">
                    <a:latin typeface="Proxima Nova Regular"/>
                  </a:rPr>
                  <a:t>R:</a:t>
                </a:r>
                <a:r>
                  <a:rPr lang="ru-RU" sz="2400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Минимум</a:t>
                </a:r>
                <a:r>
                  <a:rPr lang="en-US" sz="2400" dirty="0"/>
                  <a:t>/</a:t>
                </a:r>
                <a:r>
                  <a:rPr lang="ru-RU" sz="2400" dirty="0"/>
                  <a:t>максимум на отрезке с </a:t>
                </a:r>
                <a:r>
                  <a:rPr lang="en-US" sz="2400" dirty="0"/>
                  <a:t>L </a:t>
                </a:r>
                <a:r>
                  <a:rPr lang="ru-RU" sz="2400" dirty="0"/>
                  <a:t>по </a:t>
                </a:r>
                <a:r>
                  <a:rPr lang="en-US" sz="2400" dirty="0"/>
                  <a:t>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Изменить </a:t>
                </a:r>
                <a:r>
                  <a:rPr lang="en-US" sz="2400" dirty="0" err="1"/>
                  <a:t>i</a:t>
                </a:r>
                <a:r>
                  <a:rPr lang="ru-RU" sz="2400" dirty="0"/>
                  <a:t>-й</a:t>
                </a:r>
                <a:r>
                  <a:rPr lang="en-US" sz="2400" dirty="0"/>
                  <a:t> </a:t>
                </a:r>
                <a:r>
                  <a:rPr lang="ru-RU" sz="2400" dirty="0"/>
                  <a:t>элемент массива: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Прибавить </a:t>
                </a:r>
                <a:r>
                  <a:rPr lang="en-US" sz="2400" dirty="0"/>
                  <a:t>x </a:t>
                </a:r>
                <a:r>
                  <a:rPr lang="ru-RU" sz="2400" dirty="0"/>
                  <a:t>на отрезке с </a:t>
                </a:r>
                <a:r>
                  <a:rPr lang="en-US" sz="2400" dirty="0"/>
                  <a:t>L </a:t>
                </a:r>
                <a:r>
                  <a:rPr lang="ru-RU" sz="2400" dirty="0"/>
                  <a:t>по</a:t>
                </a:r>
                <a:r>
                  <a:rPr lang="en-US" sz="2400" dirty="0"/>
                  <a:t> 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 другие…</a:t>
                </a:r>
                <a:endParaRPr lang="ru-RU" sz="2400" dirty="0">
                  <a:latin typeface="Proxima Nova Regular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652523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20775" y="1795249"/>
                <a:ext cx="4863147" cy="39594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cs typeface="Calibri" panose="020F0502020204030204" pitchFamily="34" charset="0"/>
                  </a:rPr>
                  <a:t>r</a:t>
                </a:r>
                <a:r>
                  <a:rPr lang="en-US" sz="2400" dirty="0" err="1">
                    <a:cs typeface="Calibri" panose="020F0502020204030204" pitchFamily="34" charset="0"/>
                  </a:rPr>
                  <a:t>sq</a:t>
                </a:r>
                <a:r>
                  <a:rPr lang="en-US" sz="2400" dirty="0">
                    <a:cs typeface="Calibri" panose="020F0502020204030204" pitchFamily="34" charset="0"/>
                  </a:rPr>
                  <a:t>(a, b)</a:t>
                </a:r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Пусть </a:t>
                </a:r>
                <a:r>
                  <a:rPr lang="en-US" sz="2400" dirty="0">
                    <a:cs typeface="Calibri" panose="020F0502020204030204" pitchFamily="34" charset="0"/>
                  </a:rPr>
                  <a:t>[l, r]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отрезок, за который отвечает вершина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Три типа вершин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  <m:r>
                      <a:rPr lang="en-US" sz="320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chemeClr val="accent4">
                      <a:lumMod val="50000"/>
                      <a:lumOff val="5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a:rPr lang="en-US" sz="32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e>
                    </m:d>
                    <m:r>
                      <a:rPr lang="en-US" sz="32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=∅</m:t>
                    </m:r>
                  </m:oMath>
                </a14:m>
                <a:endPara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a:rPr lang="en-US" sz="32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e>
                    </m:d>
                    <m:r>
                      <a:rPr lang="en-US" sz="3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32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sz="3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∅</m:t>
                    </m:r>
                  </m:oMath>
                </a14:m>
                <a:endParaRPr lang="en-US" sz="3200" dirty="0">
                  <a:solidFill>
                    <a:srgbClr val="FFC000"/>
                  </a:solidFill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32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20775" y="1795249"/>
                <a:ext cx="4863147" cy="3959438"/>
              </a:xfrm>
              <a:blipFill>
                <a:blip r:embed="rId2"/>
                <a:stretch>
                  <a:fillRect l="-1754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68A9E5DF-F09B-4145-A264-9AB66E328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80" y="973863"/>
            <a:ext cx="4481916" cy="50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7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Proxima Nova Regular"/>
              </a:rPr>
              <a:t>RSQ(a, b)</a:t>
            </a:r>
            <a:endParaRPr lang="ru-RU" dirty="0">
              <a:latin typeface="Proxima Nova Regular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2253005"/>
            <a:ext cx="6316910" cy="3401175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l, r, a, b)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 b or r &lt; a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&gt;= a and r &lt;= b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t[v]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v + 1,  l,  m, a, b)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v + 2, m+1, r, a, b)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86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Proxima Nova Regular"/>
              </a:rPr>
              <a:t>RMQ(a, b)</a:t>
            </a:r>
            <a:endParaRPr lang="ru-RU" dirty="0">
              <a:latin typeface="Proxima Nova Regular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2253005"/>
            <a:ext cx="6316910" cy="3401175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l, r, a, b)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 b or r &lt; a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INF/-INF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&gt;= a and r &lt;= b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t[v]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v + 1,  l,  m, a, b)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v + 2, m+1, r, a, b)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323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Дерево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20775" y="1795249"/>
                <a:ext cx="4863147" cy="39594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Групповое обновление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Пусть </a:t>
                </a:r>
                <a:r>
                  <a:rPr lang="en-US" sz="2400" dirty="0">
                    <a:cs typeface="Calibri" panose="020F0502020204030204" pitchFamily="34" charset="0"/>
                  </a:rPr>
                  <a:t>[l, r]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отрезок, за который отвечает вершина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Три типа вершин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  <m:r>
                      <a:rPr lang="en-US" sz="320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chemeClr val="accent4">
                      <a:lumMod val="50000"/>
                      <a:lumOff val="5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a:rPr lang="en-US" sz="32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e>
                    </m:d>
                    <m:r>
                      <a:rPr lang="en-US" sz="32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=∅</m:t>
                    </m:r>
                  </m:oMath>
                </a14:m>
                <a:endPara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a:rPr lang="en-US" sz="32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</m:e>
                    </m:d>
                    <m:r>
                      <a:rPr lang="en-US" sz="3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32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sz="3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∅</m:t>
                    </m:r>
                  </m:oMath>
                </a14:m>
                <a:endParaRPr lang="en-US" sz="3200" dirty="0">
                  <a:solidFill>
                    <a:srgbClr val="FFC000"/>
                  </a:solidFill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Добавим пометку в каждую вершину</a:t>
                </a:r>
                <a:r>
                  <a:rPr lang="en-US" sz="2400" dirty="0">
                    <a:cs typeface="Calibri" panose="020F0502020204030204" pitchFamily="34" charset="0"/>
                  </a:rPr>
                  <a:t> v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en-US" sz="2400" dirty="0" err="1">
                    <a:cs typeface="Calibri" panose="020F0502020204030204" pitchFamily="34" charset="0"/>
                  </a:rPr>
                  <a:t>upd</a:t>
                </a:r>
                <a:r>
                  <a:rPr lang="en-US" sz="2400" dirty="0">
                    <a:cs typeface="Calibri" panose="020F0502020204030204" pitchFamily="34" charset="0"/>
                  </a:rPr>
                  <a:t>[v]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20775" y="1795249"/>
                <a:ext cx="4863147" cy="3959438"/>
              </a:xfrm>
              <a:blipFill>
                <a:blip r:embed="rId2"/>
                <a:stretch>
                  <a:fillRect l="-1754" t="-2154" b="-8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7" name="Рисунок 6" descr="Изображение выглядит как черный, облачный, город, часы&#10;&#10;Автоматически созданное описание">
            <a:extLst>
              <a:ext uri="{FF2B5EF4-FFF2-40B4-BE49-F238E27FC236}">
                <a16:creationId xmlns:a16="http://schemas.microsoft.com/office/drawing/2014/main" id="{D3DBD421-EEB0-4F05-9F82-242C6688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80" y="869919"/>
            <a:ext cx="4638990" cy="49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08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</a:rPr>
              <a:t>Групповое обновление: вспомогательные функции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923069"/>
            <a:ext cx="6316910" cy="3731112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get(v, l, r)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для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и </a:t>
            </a:r>
            <a:r>
              <a:rPr lang="en-US" dirty="0" err="1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t[v] + (r – l + 1) *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get(v, l, r)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для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</a:t>
            </a:r>
            <a:r>
              <a:rPr lang="en-US" dirty="0" err="1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t[v]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(r 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l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+ 1) *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get(v, l, r)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для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</a:t>
            </a:r>
            <a:r>
              <a:rPr lang="en-US" dirty="0" err="1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rmq</a:t>
            </a:r>
            <a:endParaRPr lang="en-US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t[v] +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</p:txBody>
      </p:sp>
    </p:spTree>
    <p:extLst>
      <p:ext uri="{BB962C8B-B14F-4D97-AF65-F5344CB8AC3E}">
        <p14:creationId xmlns:p14="http://schemas.microsoft.com/office/powerpoint/2010/main" val="4379292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</a:rPr>
              <a:t>Групповое обновление: вспомогательные функции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913641"/>
            <a:ext cx="6316910" cy="3740539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push(v, l,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v – 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лист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 == r</a:t>
            </a:r>
            <a:endParaRPr lang="ru-RU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t[v] +=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 * v + 1] +=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 * v + 2] +=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t[v] = get(2 * v + 1,   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m)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+ get(2 * v + 2, m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= 0</a:t>
            </a:r>
          </a:p>
        </p:txBody>
      </p:sp>
    </p:spTree>
    <p:extLst>
      <p:ext uri="{BB962C8B-B14F-4D97-AF65-F5344CB8AC3E}">
        <p14:creationId xmlns:p14="http://schemas.microsoft.com/office/powerpoint/2010/main" val="22953655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latin typeface="Proxima Nova Regular"/>
              </a:rPr>
              <a:t>Групповое обновление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923069"/>
            <a:ext cx="6316910" cy="3731112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update(v, l, r, a, b,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push(v, l,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 b or r &lt; a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&gt;= a and r &lt;= b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update(2 * v + 1,  l,  m, a, b,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update(2 * v + 2, m+1, r, a, b, x)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25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Proxima Nova Regular"/>
              </a:rPr>
              <a:t>RSQ(a, b) </a:t>
            </a:r>
            <a:r>
              <a:rPr lang="ru-RU" dirty="0">
                <a:latin typeface="Proxima Nova Regular"/>
              </a:rPr>
              <a:t>при групповых обновлениях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Отрезков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904215"/>
            <a:ext cx="6316910" cy="3749966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l, r, a, b)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push(v, l,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 b or r &lt; a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&gt;= a and r &lt;= b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v + 1,  l,  m, a, b)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v + 2, m+1, r, a, b)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4721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Префиксные суммы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15CC8C-D597-4CB4-A693-7A61CC191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886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Префиксные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  <a:cs typeface="Calibri" panose="020F0502020204030204" pitchFamily="34" charset="0"/>
                  </a:rPr>
                  <a:t>Сможем за </a:t>
                </a:r>
                <a:r>
                  <a:rPr lang="en-US" sz="2400" i="1" dirty="0">
                    <a:latin typeface="Proxima Nova Regular"/>
                    <a:cs typeface="Calibri" panose="020F0502020204030204" pitchFamily="34" charset="0"/>
                  </a:rPr>
                  <a:t>O(1)</a:t>
                </a:r>
                <a:r>
                  <a:rPr lang="ru-RU" sz="2400" dirty="0">
                    <a:latin typeface="Proxima Nova Regular"/>
                    <a:cs typeface="Calibri" panose="020F0502020204030204" pitchFamily="34" charset="0"/>
                  </a:rPr>
                  <a:t> отвечать на запрос </a:t>
                </a:r>
                <a:r>
                  <a:rPr lang="en-US" sz="2400" i="1" dirty="0">
                    <a:latin typeface="Proxima Nova Regular"/>
                    <a:cs typeface="Calibri" panose="020F0502020204030204" pitchFamily="34" charset="0"/>
                  </a:rPr>
                  <a:t>RSQ(l, r)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  <a:cs typeface="Calibri" panose="020F0502020204030204" pitchFamily="34" charset="0"/>
                  </a:rPr>
                  <a:t>Пусть дан массив </a:t>
                </a:r>
                <a:r>
                  <a:rPr lang="en-US" sz="2400" i="1" dirty="0">
                    <a:latin typeface="Proxima Nova Regular"/>
                    <a:cs typeface="Calibri" panose="020F0502020204030204" pitchFamily="34" charset="0"/>
                  </a:rPr>
                  <a:t>a[</a:t>
                </a:r>
                <a:r>
                  <a:rPr lang="en-US" sz="2400" i="1" dirty="0" err="1">
                    <a:latin typeface="Proxima Nova Regular"/>
                    <a:cs typeface="Calibri" panose="020F0502020204030204" pitchFamily="34" charset="0"/>
                  </a:rPr>
                  <a:t>i</a:t>
                </a:r>
                <a:r>
                  <a:rPr lang="en-US" sz="2400" i="1" dirty="0">
                    <a:latin typeface="Proxima Nova Regular"/>
                    <a:cs typeface="Calibri" panose="020F0502020204030204" pitchFamily="34" charset="0"/>
                  </a:rPr>
                  <a:t>]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  <a:cs typeface="Calibri" panose="020F0502020204030204" pitchFamily="34" charset="0"/>
                  </a:rPr>
                  <a:t>Посчитаем массив </a:t>
                </a:r>
                <a:r>
                  <a:rPr lang="en-US" sz="2400" i="1" dirty="0">
                    <a:latin typeface="Proxima Nova Regular"/>
                    <a:cs typeface="Calibri" panose="020F0502020204030204" pitchFamily="34" charset="0"/>
                  </a:rPr>
                  <a:t>sum[</a:t>
                </a:r>
                <a:r>
                  <a:rPr lang="en-US" sz="2400" i="1" dirty="0" err="1">
                    <a:latin typeface="Proxima Nova Regular"/>
                    <a:cs typeface="Calibri" panose="020F0502020204030204" pitchFamily="34" charset="0"/>
                  </a:rPr>
                  <a:t>i</a:t>
                </a:r>
                <a:r>
                  <a:rPr lang="en-US" sz="2400" i="1" dirty="0">
                    <a:latin typeface="Proxima Nova Regular"/>
                    <a:cs typeface="Calibri" panose="020F0502020204030204" pitchFamily="34" charset="0"/>
                  </a:rPr>
                  <a:t>]</a:t>
                </a:r>
                <a:r>
                  <a:rPr lang="en-US" sz="2400" dirty="0">
                    <a:latin typeface="Proxima Nova Regular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Как считать? </a:t>
                </a:r>
                <a:endParaRPr lang="ru-RU" sz="24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Чему равно </a:t>
                </a:r>
                <a:r>
                  <a:rPr lang="en-US" sz="2400" i="1" dirty="0">
                    <a:cs typeface="Calibri" panose="020F0502020204030204" pitchFamily="34" charset="0"/>
                  </a:rPr>
                  <a:t>RSQ(l, r)</a:t>
                </a:r>
                <a:r>
                  <a:rPr lang="en-US" sz="2400" dirty="0">
                    <a:cs typeface="Calibri" panose="020F0502020204030204" pitchFamily="34" charset="0"/>
                  </a:rPr>
                  <a:t>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</m:t>
                    </m:r>
                  </m:oMath>
                </a14:m>
                <a:endParaRPr lang="en-US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Calibri" panose="020F0502020204030204" pitchFamily="34" charset="0"/>
                  </a:rPr>
                  <a:t>?</a:t>
                </a:r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𝑠𝑢𝑚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400" dirty="0">
                    <a:cs typeface="Calibri" panose="020F0502020204030204" pitchFamily="34" charset="0"/>
                  </a:rPr>
                  <a:t>!</a:t>
                </a:r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en-US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b="-7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02789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Как писать?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Префиксные суммы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2300139"/>
            <a:ext cx="6316910" cy="3354041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rsq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l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sum[r]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sum[r] – sum[l - 1]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Корневая эвристика</a:t>
            </a:r>
            <a:endParaRPr lang="en-US" dirty="0"/>
          </a:p>
          <a:p>
            <a:r>
              <a:rPr lang="en-US" dirty="0"/>
              <a:t>(Sqrt decomposition)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15CC8C-D597-4CB4-A693-7A61CC191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016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Корневая эвристика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Есть ассоциативная операция</a:t>
                </a:r>
                <a:r>
                  <a:rPr lang="en-US" sz="2400" dirty="0">
                    <a:cs typeface="Calibri" panose="020F0502020204030204" pitchFamily="34" charset="0"/>
                  </a:rPr>
                  <a:t> (</a:t>
                </a:r>
                <a:r>
                  <a:rPr lang="ru-RU" sz="2400" dirty="0">
                    <a:cs typeface="Calibri" panose="020F0502020204030204" pitchFamily="34" charset="0"/>
                  </a:rPr>
                  <a:t>сумма</a:t>
                </a:r>
                <a:r>
                  <a:rPr lang="en-US" sz="2400" dirty="0">
                    <a:cs typeface="Calibri" panose="020F0502020204030204" pitchFamily="34" charset="0"/>
                  </a:rPr>
                  <a:t>/</a:t>
                </a:r>
                <a:r>
                  <a:rPr lang="ru-RU" sz="2400" dirty="0">
                    <a:cs typeface="Calibri" panose="020F0502020204030204" pitchFamily="34" charset="0"/>
                  </a:rPr>
                  <a:t>максимум</a:t>
                </a:r>
                <a:r>
                  <a:rPr lang="en-US" sz="2400" dirty="0">
                    <a:cs typeface="Calibri" panose="020F0502020204030204" pitchFamily="34" charset="0"/>
                  </a:rPr>
                  <a:t>/</a:t>
                </a:r>
                <a:r>
                  <a:rPr lang="ru-RU" sz="2400" dirty="0">
                    <a:cs typeface="Calibri" panose="020F0502020204030204" pitchFamily="34" charset="0"/>
                  </a:rPr>
                  <a:t>минимум</a:t>
                </a:r>
                <a:r>
                  <a:rPr lang="en-US" sz="2400" dirty="0">
                    <a:cs typeface="Calibri" panose="020F0502020204030204" pitchFamily="34" charset="0"/>
                  </a:rPr>
                  <a:t>)</a:t>
                </a:r>
                <a:endParaRPr lang="ru-RU" sz="2400" dirty="0">
                  <a:cs typeface="Calibri" panose="020F0502020204030204" pitchFamily="34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</m:oMath>
                </a14:m>
                <a:endParaRPr lang="ru-RU" sz="2400" dirty="0"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Отвечаем на запрос на отрезке за </a:t>
                </a:r>
                <a:r>
                  <a:rPr lang="en-US" sz="2400" i="1" dirty="0">
                    <a:cs typeface="Calibri" panose="020F0502020204030204" pitchFamily="34" charset="0"/>
                  </a:rPr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i="1" dirty="0">
                    <a:cs typeface="Calibri" panose="020F0502020204030204" pitchFamily="34" charset="0"/>
                  </a:rPr>
                  <a:t>)</a:t>
                </a:r>
                <a:endParaRPr lang="ru-RU" sz="2400" i="1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3CADB15-2764-4275-AE80-5A3EFFF3C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33" y="3189502"/>
            <a:ext cx="4803820" cy="29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29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Корневая эвристика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cs typeface="Calibri" panose="020F0502020204030204" pitchFamily="34" charset="0"/>
                  </a:rPr>
                  <a:t>Отвечаем на запрос</a:t>
                </a:r>
                <a:r>
                  <a:rPr lang="en-US" sz="2400" dirty="0">
                    <a:cs typeface="Calibri" panose="020F0502020204030204" pitchFamily="34" charset="0"/>
                  </a:rPr>
                  <a:t>:</a:t>
                </a:r>
                <a:r>
                  <a:rPr lang="ru-RU" sz="2400" dirty="0"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cs typeface="Calibri" panose="020F0502020204030204" pitchFamily="34" charset="0"/>
                  </a:rPr>
                  <a:t>L </a:t>
                </a:r>
                <a:r>
                  <a:rPr lang="ru-RU" sz="2400" dirty="0">
                    <a:cs typeface="Calibri" panose="020F0502020204030204" pitchFamily="34" charset="0"/>
                  </a:rPr>
                  <a:t>и </a:t>
                </a:r>
                <a:r>
                  <a:rPr lang="en-US" sz="2400" dirty="0">
                    <a:cs typeface="Calibri" panose="020F0502020204030204" pitchFamily="34" charset="0"/>
                  </a:rPr>
                  <a:t>R </a:t>
                </a:r>
                <a:r>
                  <a:rPr lang="ru-RU" sz="2400" dirty="0">
                    <a:cs typeface="Calibri" panose="020F0502020204030204" pitchFamily="34" charset="0"/>
                  </a:rPr>
                  <a:t>внутри одного блока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ru-RU" sz="2400" dirty="0">
                  <a:cs typeface="Calibri" panose="020F0502020204030204" pitchFamily="34" charset="0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400" dirty="0">
                  <a:latin typeface="Proxima Nova Regular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864E4B2-3781-4FD1-A0FE-935E4858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41" y="2638560"/>
            <a:ext cx="6244718" cy="31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744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1785</Words>
  <Application>Microsoft Office PowerPoint</Application>
  <PresentationFormat>Широкоэкранный</PresentationFormat>
  <Paragraphs>256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41</cp:revision>
  <dcterms:created xsi:type="dcterms:W3CDTF">2020-02-28T21:14:34Z</dcterms:created>
  <dcterms:modified xsi:type="dcterms:W3CDTF">2020-10-24T14:39:54Z</dcterms:modified>
</cp:coreProperties>
</file>